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Noisy road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road outside Salters’ School is very noisy.</a:t>
            </a:r>
          </a:p>
          <a:p>
            <a:r>
              <a:rPr lang="en-GB" dirty="0"/>
              <a:t>Some students are thinking about how to reduce the noise.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483355" y="2618891"/>
            <a:ext cx="8100000" cy="1254011"/>
            <a:chOff x="483355" y="2618891"/>
            <a:chExt cx="8100000" cy="1254011"/>
          </a:xfrm>
        </p:grpSpPr>
        <p:grpSp>
          <p:nvGrpSpPr>
            <p:cNvPr id="5" name="Group 4"/>
            <p:cNvGrpSpPr/>
            <p:nvPr/>
          </p:nvGrpSpPr>
          <p:grpSpPr>
            <a:xfrm>
              <a:off x="483355" y="2618891"/>
              <a:ext cx="8100000" cy="1254011"/>
              <a:chOff x="483355" y="2618891"/>
              <a:chExt cx="8100000" cy="1254011"/>
            </a:xfrm>
          </p:grpSpPr>
          <p:pic>
            <p:nvPicPr>
              <p:cNvPr id="6" name="Picture 5" descr="Screen Clippin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5" r="2368"/>
              <a:stretch/>
            </p:blipFill>
            <p:spPr>
              <a:xfrm>
                <a:off x="700088" y="2618891"/>
                <a:ext cx="2926858" cy="1254011"/>
              </a:xfrm>
              <a:prstGeom prst="rect">
                <a:avLst/>
              </a:prstGeom>
            </p:spPr>
          </p:pic>
          <p:grpSp>
            <p:nvGrpSpPr>
              <p:cNvPr id="7" name="Group 6"/>
              <p:cNvGrpSpPr/>
              <p:nvPr/>
            </p:nvGrpSpPr>
            <p:grpSpPr>
              <a:xfrm>
                <a:off x="6391639" y="2910841"/>
                <a:ext cx="1420066" cy="939864"/>
                <a:chOff x="3864635" y="2419828"/>
                <a:chExt cx="5512279" cy="2920041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3864635" y="2419828"/>
                  <a:ext cx="5512279" cy="2920041"/>
                  <a:chOff x="3933646" y="2057400"/>
                  <a:chExt cx="5512279" cy="2920041"/>
                </a:xfrm>
              </p:grpSpPr>
              <p:sp>
                <p:nvSpPr>
                  <p:cNvPr id="36" name="Trapezoid 35"/>
                  <p:cNvSpPr/>
                  <p:nvPr/>
                </p:nvSpPr>
                <p:spPr>
                  <a:xfrm>
                    <a:off x="3933646" y="2057400"/>
                    <a:ext cx="3994030" cy="1130061"/>
                  </a:xfrm>
                  <a:prstGeom prst="trapezoid">
                    <a:avLst>
                      <a:gd name="adj" fmla="val 43321"/>
                    </a:avLst>
                  </a:prstGeom>
                  <a:solidFill>
                    <a:srgbClr val="214D83"/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3942272" y="3041508"/>
                    <a:ext cx="5503653" cy="1935933"/>
                    <a:chOff x="3942272" y="3041508"/>
                    <a:chExt cx="5503653" cy="1935933"/>
                  </a:xfrm>
                </p:grpSpPr>
                <p:sp>
                  <p:nvSpPr>
                    <p:cNvPr id="46" name="Round Same Side Corner Rectangle 45"/>
                    <p:cNvSpPr/>
                    <p:nvPr/>
                  </p:nvSpPr>
                  <p:spPr>
                    <a:xfrm>
                      <a:off x="3942272" y="3041508"/>
                      <a:ext cx="5503653" cy="1138687"/>
                    </a:xfrm>
                    <a:prstGeom prst="round2SameRect">
                      <a:avLst/>
                    </a:prstGeom>
                    <a:solidFill>
                      <a:srgbClr val="214D83"/>
                    </a:solidFill>
                    <a:ln>
                      <a:solidFill>
                        <a:schemeClr val="tx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47" name="Group 46"/>
                    <p:cNvGrpSpPr/>
                    <p:nvPr/>
                  </p:nvGrpSpPr>
                  <p:grpSpPr>
                    <a:xfrm>
                      <a:off x="4518695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52" name="Chord 51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3" name="Donut 52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54" name="Oval 53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7829854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49" name="Chord 48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" name="Donut 49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51" name="Oval 50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38" name="Trapezoid 37"/>
                  <p:cNvSpPr/>
                  <p:nvPr/>
                </p:nvSpPr>
                <p:spPr>
                  <a:xfrm>
                    <a:off x="4342707" y="2173092"/>
                    <a:ext cx="3374312" cy="887129"/>
                  </a:xfrm>
                  <a:prstGeom prst="trapezoid">
                    <a:avLst>
                      <a:gd name="adj" fmla="val 40054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4758851" y="2157995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5913379" y="2154379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6036971" y="2173092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Oval 41"/>
                  <p:cNvSpPr/>
                  <p:nvPr/>
                </p:nvSpPr>
                <p:spPr>
                  <a:xfrm rot="20874980">
                    <a:off x="6370953" y="2235409"/>
                    <a:ext cx="508958" cy="646273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 w="254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Freeform 42"/>
                  <p:cNvSpPr/>
                  <p:nvPr/>
                </p:nvSpPr>
                <p:spPr>
                  <a:xfrm>
                    <a:off x="6694099" y="2889849"/>
                    <a:ext cx="47416" cy="151659"/>
                  </a:xfrm>
                  <a:custGeom>
                    <a:avLst/>
                    <a:gdLst>
                      <a:gd name="connsiteX0" fmla="*/ 0 w 60385"/>
                      <a:gd name="connsiteY0" fmla="*/ 0 h 163902"/>
                      <a:gd name="connsiteX1" fmla="*/ 60385 w 60385"/>
                      <a:gd name="connsiteY1" fmla="*/ 163902 h 163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0385" h="163902">
                        <a:moveTo>
                          <a:pt x="0" y="0"/>
                        </a:moveTo>
                        <a:lnTo>
                          <a:pt x="60385" y="163902"/>
                        </a:lnTo>
                      </a:path>
                    </a:pathLst>
                  </a:custGeom>
                  <a:noFill/>
                  <a:ln w="317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7391749" y="2834357"/>
                    <a:ext cx="75841" cy="215777"/>
                  </a:xfrm>
                  <a:prstGeom prst="line">
                    <a:avLst/>
                  </a:prstGeom>
                  <a:ln w="635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Freeform 44"/>
                  <p:cNvSpPr/>
                  <p:nvPr/>
                </p:nvSpPr>
                <p:spPr>
                  <a:xfrm>
                    <a:off x="7021181" y="2907102"/>
                    <a:ext cx="432042" cy="134406"/>
                  </a:xfrm>
                  <a:custGeom>
                    <a:avLst/>
                    <a:gdLst>
                      <a:gd name="connsiteX0" fmla="*/ 0 w 474453"/>
                      <a:gd name="connsiteY0" fmla="*/ 129396 h 129396"/>
                      <a:gd name="connsiteX1" fmla="*/ 414068 w 474453"/>
                      <a:gd name="connsiteY1" fmla="*/ 51758 h 129396"/>
                      <a:gd name="connsiteX2" fmla="*/ 474453 w 474453"/>
                      <a:gd name="connsiteY2" fmla="*/ 0 h 129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4453" h="129396">
                        <a:moveTo>
                          <a:pt x="0" y="129396"/>
                        </a:moveTo>
                        <a:lnTo>
                          <a:pt x="414068" y="51758"/>
                        </a:lnTo>
                        <a:lnTo>
                          <a:pt x="474453" y="0"/>
                        </a:lnTo>
                      </a:path>
                    </a:pathLst>
                  </a:custGeom>
                  <a:noFill/>
                  <a:ln w="254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5" name="Rectangle 34"/>
                <p:cNvSpPr/>
                <p:nvPr/>
              </p:nvSpPr>
              <p:spPr>
                <a:xfrm>
                  <a:off x="5863776" y="2488839"/>
                  <a:ext cx="97821" cy="1130061"/>
                </a:xfrm>
                <a:prstGeom prst="rect">
                  <a:avLst/>
                </a:prstGeom>
                <a:solidFill>
                  <a:srgbClr val="214D8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3974724" y="2988421"/>
                <a:ext cx="1853627" cy="866751"/>
                <a:chOff x="3873261" y="2404698"/>
                <a:chExt cx="5503653" cy="2935171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3873261" y="2404698"/>
                  <a:ext cx="5503653" cy="2935171"/>
                  <a:chOff x="3942272" y="2042270"/>
                  <a:chExt cx="5503653" cy="2935171"/>
                </a:xfrm>
              </p:grpSpPr>
              <p:sp>
                <p:nvSpPr>
                  <p:cNvPr id="14" name="Trapezoid 13"/>
                  <p:cNvSpPr/>
                  <p:nvPr/>
                </p:nvSpPr>
                <p:spPr>
                  <a:xfrm>
                    <a:off x="4163213" y="2042270"/>
                    <a:ext cx="3994031" cy="1130061"/>
                  </a:xfrm>
                  <a:prstGeom prst="trapezoid">
                    <a:avLst>
                      <a:gd name="adj" fmla="val 43321"/>
                    </a:avLst>
                  </a:prstGeom>
                  <a:solidFill>
                    <a:srgbClr val="947B36"/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3942272" y="3041508"/>
                    <a:ext cx="5503653" cy="1935933"/>
                    <a:chOff x="3942272" y="3041508"/>
                    <a:chExt cx="5503653" cy="1935933"/>
                  </a:xfrm>
                </p:grpSpPr>
                <p:sp>
                  <p:nvSpPr>
                    <p:cNvPr id="24" name="Round Same Side Corner Rectangle 23"/>
                    <p:cNvSpPr/>
                    <p:nvPr/>
                  </p:nvSpPr>
                  <p:spPr>
                    <a:xfrm>
                      <a:off x="3942272" y="3041508"/>
                      <a:ext cx="5503653" cy="113868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947B36"/>
                    </a:solidFill>
                    <a:ln>
                      <a:solidFill>
                        <a:schemeClr val="tx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25" name="Group 24"/>
                    <p:cNvGrpSpPr/>
                    <p:nvPr/>
                  </p:nvGrpSpPr>
                  <p:grpSpPr>
                    <a:xfrm>
                      <a:off x="4518695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31" name="Chord 30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2" name="Donut 31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3" name="Oval 32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7829854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28" name="Chord 27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9" name="Donut 28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16" name="Trapezoid 15"/>
                  <p:cNvSpPr/>
                  <p:nvPr/>
                </p:nvSpPr>
                <p:spPr>
                  <a:xfrm>
                    <a:off x="4408677" y="2157018"/>
                    <a:ext cx="3592322" cy="884485"/>
                  </a:xfrm>
                  <a:prstGeom prst="trapezoid">
                    <a:avLst>
                      <a:gd name="adj" fmla="val 40054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4758851" y="2157995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5913379" y="2154379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6036971" y="2173092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Oval 19"/>
                  <p:cNvSpPr/>
                  <p:nvPr/>
                </p:nvSpPr>
                <p:spPr>
                  <a:xfrm rot="20874980">
                    <a:off x="6370953" y="2235409"/>
                    <a:ext cx="508958" cy="646273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6694099" y="2889849"/>
                    <a:ext cx="47416" cy="151659"/>
                  </a:xfrm>
                  <a:custGeom>
                    <a:avLst/>
                    <a:gdLst>
                      <a:gd name="connsiteX0" fmla="*/ 0 w 60385"/>
                      <a:gd name="connsiteY0" fmla="*/ 0 h 163902"/>
                      <a:gd name="connsiteX1" fmla="*/ 60385 w 60385"/>
                      <a:gd name="connsiteY1" fmla="*/ 163902 h 163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0385" h="163902">
                        <a:moveTo>
                          <a:pt x="0" y="0"/>
                        </a:moveTo>
                        <a:lnTo>
                          <a:pt x="60385" y="163902"/>
                        </a:lnTo>
                      </a:path>
                    </a:pathLst>
                  </a:custGeom>
                  <a:noFill/>
                  <a:ln w="317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7391749" y="2834357"/>
                    <a:ext cx="75841" cy="215777"/>
                  </a:xfrm>
                  <a:prstGeom prst="line">
                    <a:avLst/>
                  </a:prstGeom>
                  <a:ln w="635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Freeform 22"/>
                  <p:cNvSpPr/>
                  <p:nvPr/>
                </p:nvSpPr>
                <p:spPr>
                  <a:xfrm>
                    <a:off x="7021181" y="2907102"/>
                    <a:ext cx="432042" cy="134406"/>
                  </a:xfrm>
                  <a:custGeom>
                    <a:avLst/>
                    <a:gdLst>
                      <a:gd name="connsiteX0" fmla="*/ 0 w 474453"/>
                      <a:gd name="connsiteY0" fmla="*/ 129396 h 129396"/>
                      <a:gd name="connsiteX1" fmla="*/ 414068 w 474453"/>
                      <a:gd name="connsiteY1" fmla="*/ 51758 h 129396"/>
                      <a:gd name="connsiteX2" fmla="*/ 474453 w 474453"/>
                      <a:gd name="connsiteY2" fmla="*/ 0 h 129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4453" h="129396">
                        <a:moveTo>
                          <a:pt x="0" y="129396"/>
                        </a:moveTo>
                        <a:lnTo>
                          <a:pt x="414068" y="51758"/>
                        </a:lnTo>
                        <a:lnTo>
                          <a:pt x="474453" y="0"/>
                        </a:lnTo>
                      </a:path>
                    </a:pathLst>
                  </a:custGeom>
                  <a:noFill/>
                  <a:ln w="254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3" name="Rectangle 12"/>
                <p:cNvSpPr/>
                <p:nvPr/>
              </p:nvSpPr>
              <p:spPr>
                <a:xfrm>
                  <a:off x="5863776" y="2488839"/>
                  <a:ext cx="97821" cy="1130061"/>
                </a:xfrm>
                <a:prstGeom prst="rect">
                  <a:avLst/>
                </a:prstGeom>
                <a:solidFill>
                  <a:srgbClr val="947B3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9" name="Straight Connector 8"/>
              <p:cNvCxnSpPr/>
              <p:nvPr/>
            </p:nvCxnSpPr>
            <p:spPr>
              <a:xfrm>
                <a:off x="483355" y="3816860"/>
                <a:ext cx="8100000" cy="0"/>
              </a:xfrm>
              <a:prstGeom prst="line">
                <a:avLst/>
              </a:prstGeom>
              <a:ln w="444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Rectangle 54"/>
            <p:cNvSpPr/>
            <p:nvPr/>
          </p:nvSpPr>
          <p:spPr>
            <a:xfrm>
              <a:off x="1619251" y="3187570"/>
              <a:ext cx="812006" cy="22721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rgbClr val="947B36"/>
                  </a:solidFill>
                  <a:latin typeface="Bell MT" panose="02020503060305020303" pitchFamily="18" charset="0"/>
                </a:rPr>
                <a:t>Salters’ School</a:t>
              </a:r>
            </a:p>
            <a:p>
              <a:pPr algn="ctr"/>
              <a:r>
                <a:rPr lang="en-GB" sz="500" dirty="0" smtClean="0">
                  <a:solidFill>
                    <a:srgbClr val="947B36"/>
                  </a:solidFill>
                  <a:latin typeface="Bell MT" panose="02020503060305020303" pitchFamily="18" charset="0"/>
                </a:rPr>
                <a:t>Supported by UYSEG</a:t>
              </a:r>
              <a:endParaRPr lang="en-GB" sz="500" dirty="0">
                <a:solidFill>
                  <a:srgbClr val="947B36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28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Noisy road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11077" y="1768586"/>
            <a:ext cx="1940944" cy="959558"/>
          </a:xfrm>
          <a:prstGeom prst="wedgeRoundRectCallout">
            <a:avLst>
              <a:gd name="adj1" fmla="val 117165"/>
              <a:gd name="adj2" fmla="val 9726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Lily: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fence would reflect sound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252490" y="3199859"/>
            <a:ext cx="2976113" cy="1284903"/>
          </a:xfrm>
          <a:prstGeom prst="wedgeRoundRectCallout">
            <a:avLst>
              <a:gd name="adj1" fmla="val 58971"/>
              <a:gd name="adj2" fmla="val -2128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Precious: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metal fence is better because it is harder than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989124" y="3284255"/>
            <a:ext cx="2711904" cy="1015456"/>
          </a:xfrm>
          <a:prstGeom prst="wedgeRoundRectCallout">
            <a:avLst>
              <a:gd name="adj1" fmla="val -62969"/>
              <a:gd name="adj2" fmla="val 342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Oliver: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smooth fence reflects sound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906096" y="1345314"/>
            <a:ext cx="1913786" cy="1118427"/>
          </a:xfrm>
          <a:prstGeom prst="wedgeRoundRectCallout">
            <a:avLst>
              <a:gd name="adj1" fmla="val 38755"/>
              <a:gd name="adj2" fmla="val 8288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Mia: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Bushes would absorb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349521" y="1709582"/>
            <a:ext cx="3145795" cy="1060964"/>
          </a:xfrm>
          <a:prstGeom prst="wedgeRoundRectCallout">
            <a:avLst>
              <a:gd name="adj1" fmla="val -52119"/>
              <a:gd name="adj2" fmla="val 8539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Nathan: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Trees absorb more sound than bushes because they are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713312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students are thinking about how to reduce the noise.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04119" y="5062737"/>
            <a:ext cx="8100000" cy="1254011"/>
            <a:chOff x="483355" y="2618891"/>
            <a:chExt cx="8100000" cy="1254011"/>
          </a:xfrm>
        </p:grpSpPr>
        <p:grpSp>
          <p:nvGrpSpPr>
            <p:cNvPr id="35" name="Group 34"/>
            <p:cNvGrpSpPr/>
            <p:nvPr/>
          </p:nvGrpSpPr>
          <p:grpSpPr>
            <a:xfrm>
              <a:off x="483355" y="2618891"/>
              <a:ext cx="8100000" cy="1254011"/>
              <a:chOff x="483355" y="2618891"/>
              <a:chExt cx="8100000" cy="1254011"/>
            </a:xfrm>
          </p:grpSpPr>
          <p:pic>
            <p:nvPicPr>
              <p:cNvPr id="37" name="Picture 36" descr="Screen Clippi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5" r="2368"/>
              <a:stretch/>
            </p:blipFill>
            <p:spPr>
              <a:xfrm>
                <a:off x="700088" y="2618891"/>
                <a:ext cx="2926858" cy="1254011"/>
              </a:xfrm>
              <a:prstGeom prst="rect">
                <a:avLst/>
              </a:prstGeom>
            </p:spPr>
          </p:pic>
          <p:grpSp>
            <p:nvGrpSpPr>
              <p:cNvPr id="38" name="Group 37"/>
              <p:cNvGrpSpPr/>
              <p:nvPr/>
            </p:nvGrpSpPr>
            <p:grpSpPr>
              <a:xfrm>
                <a:off x="6391639" y="2910841"/>
                <a:ext cx="1420066" cy="939864"/>
                <a:chOff x="3864635" y="2419828"/>
                <a:chExt cx="5512279" cy="2920041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3864635" y="2419828"/>
                  <a:ext cx="5512279" cy="2920041"/>
                  <a:chOff x="3933646" y="2057400"/>
                  <a:chExt cx="5512279" cy="2920041"/>
                </a:xfrm>
              </p:grpSpPr>
              <p:sp>
                <p:nvSpPr>
                  <p:cNvPr id="64" name="Trapezoid 63"/>
                  <p:cNvSpPr/>
                  <p:nvPr/>
                </p:nvSpPr>
                <p:spPr>
                  <a:xfrm>
                    <a:off x="3933646" y="2057400"/>
                    <a:ext cx="3994030" cy="1130061"/>
                  </a:xfrm>
                  <a:prstGeom prst="trapezoid">
                    <a:avLst>
                      <a:gd name="adj" fmla="val 43321"/>
                    </a:avLst>
                  </a:prstGeom>
                  <a:solidFill>
                    <a:srgbClr val="214D83"/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3942272" y="3041508"/>
                    <a:ext cx="5503653" cy="1935933"/>
                    <a:chOff x="3942272" y="3041508"/>
                    <a:chExt cx="5503653" cy="1935933"/>
                  </a:xfrm>
                </p:grpSpPr>
                <p:sp>
                  <p:nvSpPr>
                    <p:cNvPr id="74" name="Round Same Side Corner Rectangle 73"/>
                    <p:cNvSpPr/>
                    <p:nvPr/>
                  </p:nvSpPr>
                  <p:spPr>
                    <a:xfrm>
                      <a:off x="3942272" y="3041508"/>
                      <a:ext cx="5503653" cy="1138687"/>
                    </a:xfrm>
                    <a:prstGeom prst="round2SameRect">
                      <a:avLst/>
                    </a:prstGeom>
                    <a:solidFill>
                      <a:srgbClr val="214D83"/>
                    </a:solidFill>
                    <a:ln>
                      <a:solidFill>
                        <a:schemeClr val="tx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75" name="Group 74"/>
                    <p:cNvGrpSpPr/>
                    <p:nvPr/>
                  </p:nvGrpSpPr>
                  <p:grpSpPr>
                    <a:xfrm>
                      <a:off x="4518695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80" name="Chord 79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1" name="Donut 80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82" name="Oval 81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829854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77" name="Chord 76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8" name="Donut 77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79" name="Oval 78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66" name="Trapezoid 65"/>
                  <p:cNvSpPr/>
                  <p:nvPr/>
                </p:nvSpPr>
                <p:spPr>
                  <a:xfrm>
                    <a:off x="4342707" y="2173092"/>
                    <a:ext cx="3374312" cy="887129"/>
                  </a:xfrm>
                  <a:prstGeom prst="trapezoid">
                    <a:avLst>
                      <a:gd name="adj" fmla="val 40054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4758851" y="2157995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5913379" y="2154379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>
                    <a:off x="6036971" y="2173092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" name="Oval 69"/>
                  <p:cNvSpPr/>
                  <p:nvPr/>
                </p:nvSpPr>
                <p:spPr>
                  <a:xfrm rot="20874980">
                    <a:off x="6370953" y="2235409"/>
                    <a:ext cx="508958" cy="646273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 w="254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1" name="Freeform 70"/>
                  <p:cNvSpPr/>
                  <p:nvPr/>
                </p:nvSpPr>
                <p:spPr>
                  <a:xfrm>
                    <a:off x="6694099" y="2889849"/>
                    <a:ext cx="47416" cy="151659"/>
                  </a:xfrm>
                  <a:custGeom>
                    <a:avLst/>
                    <a:gdLst>
                      <a:gd name="connsiteX0" fmla="*/ 0 w 60385"/>
                      <a:gd name="connsiteY0" fmla="*/ 0 h 163902"/>
                      <a:gd name="connsiteX1" fmla="*/ 60385 w 60385"/>
                      <a:gd name="connsiteY1" fmla="*/ 163902 h 163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0385" h="163902">
                        <a:moveTo>
                          <a:pt x="0" y="0"/>
                        </a:moveTo>
                        <a:lnTo>
                          <a:pt x="60385" y="163902"/>
                        </a:lnTo>
                      </a:path>
                    </a:pathLst>
                  </a:custGeom>
                  <a:noFill/>
                  <a:ln w="317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7391749" y="2834357"/>
                    <a:ext cx="75841" cy="215777"/>
                  </a:xfrm>
                  <a:prstGeom prst="line">
                    <a:avLst/>
                  </a:prstGeom>
                  <a:ln w="635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Freeform 72"/>
                  <p:cNvSpPr/>
                  <p:nvPr/>
                </p:nvSpPr>
                <p:spPr>
                  <a:xfrm>
                    <a:off x="7021181" y="2907102"/>
                    <a:ext cx="432042" cy="134406"/>
                  </a:xfrm>
                  <a:custGeom>
                    <a:avLst/>
                    <a:gdLst>
                      <a:gd name="connsiteX0" fmla="*/ 0 w 474453"/>
                      <a:gd name="connsiteY0" fmla="*/ 129396 h 129396"/>
                      <a:gd name="connsiteX1" fmla="*/ 414068 w 474453"/>
                      <a:gd name="connsiteY1" fmla="*/ 51758 h 129396"/>
                      <a:gd name="connsiteX2" fmla="*/ 474453 w 474453"/>
                      <a:gd name="connsiteY2" fmla="*/ 0 h 129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4453" h="129396">
                        <a:moveTo>
                          <a:pt x="0" y="129396"/>
                        </a:moveTo>
                        <a:lnTo>
                          <a:pt x="414068" y="51758"/>
                        </a:lnTo>
                        <a:lnTo>
                          <a:pt x="474453" y="0"/>
                        </a:lnTo>
                      </a:path>
                    </a:pathLst>
                  </a:custGeom>
                  <a:noFill/>
                  <a:ln w="254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3" name="Rectangle 62"/>
                <p:cNvSpPr/>
                <p:nvPr/>
              </p:nvSpPr>
              <p:spPr>
                <a:xfrm>
                  <a:off x="5863776" y="2488839"/>
                  <a:ext cx="97821" cy="1130061"/>
                </a:xfrm>
                <a:prstGeom prst="rect">
                  <a:avLst/>
                </a:prstGeom>
                <a:solidFill>
                  <a:srgbClr val="214D8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3974724" y="2988421"/>
                <a:ext cx="1853627" cy="866751"/>
                <a:chOff x="3873261" y="2404698"/>
                <a:chExt cx="5503653" cy="2935171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3873261" y="2404698"/>
                  <a:ext cx="5503653" cy="2935171"/>
                  <a:chOff x="3942272" y="2042270"/>
                  <a:chExt cx="5503653" cy="2935171"/>
                </a:xfrm>
              </p:grpSpPr>
              <p:sp>
                <p:nvSpPr>
                  <p:cNvPr id="43" name="Trapezoid 42"/>
                  <p:cNvSpPr/>
                  <p:nvPr/>
                </p:nvSpPr>
                <p:spPr>
                  <a:xfrm>
                    <a:off x="4163213" y="2042270"/>
                    <a:ext cx="3994031" cy="1130061"/>
                  </a:xfrm>
                  <a:prstGeom prst="trapezoid">
                    <a:avLst>
                      <a:gd name="adj" fmla="val 43321"/>
                    </a:avLst>
                  </a:prstGeom>
                  <a:solidFill>
                    <a:srgbClr val="947B36"/>
                  </a:solidFill>
                  <a:ln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3942272" y="3041508"/>
                    <a:ext cx="5503653" cy="1935933"/>
                    <a:chOff x="3942272" y="3041508"/>
                    <a:chExt cx="5503653" cy="1935933"/>
                  </a:xfrm>
                </p:grpSpPr>
                <p:sp>
                  <p:nvSpPr>
                    <p:cNvPr id="53" name="Round Same Side Corner Rectangle 52"/>
                    <p:cNvSpPr/>
                    <p:nvPr/>
                  </p:nvSpPr>
                  <p:spPr>
                    <a:xfrm>
                      <a:off x="3942272" y="3041508"/>
                      <a:ext cx="5503653" cy="113868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947B36"/>
                    </a:solidFill>
                    <a:ln>
                      <a:solidFill>
                        <a:schemeClr val="tx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54" name="Group 53"/>
                    <p:cNvGrpSpPr/>
                    <p:nvPr/>
                  </p:nvGrpSpPr>
                  <p:grpSpPr>
                    <a:xfrm>
                      <a:off x="4518695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59" name="Chord 58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0" name="Donut 59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61" name="Oval 60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7829854" y="3554083"/>
                      <a:ext cx="1515481" cy="1423358"/>
                      <a:chOff x="4518695" y="3554083"/>
                      <a:chExt cx="1515481" cy="1423358"/>
                    </a:xfrm>
                  </p:grpSpPr>
                  <p:sp>
                    <p:nvSpPr>
                      <p:cNvPr id="56" name="Chord 55"/>
                      <p:cNvSpPr/>
                      <p:nvPr/>
                    </p:nvSpPr>
                    <p:spPr>
                      <a:xfrm>
                        <a:off x="4518695" y="3554083"/>
                        <a:ext cx="1515481" cy="1423358"/>
                      </a:xfrm>
                      <a:prstGeom prst="chord">
                        <a:avLst>
                          <a:gd name="adj1" fmla="val 11176870"/>
                          <a:gd name="adj2" fmla="val 21200517"/>
                        </a:avLst>
                      </a:prstGeom>
                      <a:solidFill>
                        <a:schemeClr val="tx2">
                          <a:lumMod val="50000"/>
                        </a:schemeClr>
                      </a:soli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7" name="Donut 56"/>
                      <p:cNvSpPr/>
                      <p:nvPr/>
                    </p:nvSpPr>
                    <p:spPr>
                      <a:xfrm>
                        <a:off x="4689840" y="3623094"/>
                        <a:ext cx="1173192" cy="1164566"/>
                      </a:xfrm>
                      <a:prstGeom prst="donu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58" name="Oval 57"/>
                      <p:cNvSpPr/>
                      <p:nvPr/>
                    </p:nvSpPr>
                    <p:spPr>
                      <a:xfrm>
                        <a:off x="5004704" y="3929332"/>
                        <a:ext cx="556404" cy="5520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45" name="Trapezoid 44"/>
                  <p:cNvSpPr/>
                  <p:nvPr/>
                </p:nvSpPr>
                <p:spPr>
                  <a:xfrm>
                    <a:off x="4408677" y="2157018"/>
                    <a:ext cx="3592322" cy="884485"/>
                  </a:xfrm>
                  <a:prstGeom prst="trapezoid">
                    <a:avLst>
                      <a:gd name="adj" fmla="val 40054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4758851" y="2157995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5913379" y="2154379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6036971" y="2173092"/>
                    <a:ext cx="2930" cy="887129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Oval 48"/>
                  <p:cNvSpPr/>
                  <p:nvPr/>
                </p:nvSpPr>
                <p:spPr>
                  <a:xfrm rot="20874980">
                    <a:off x="6370953" y="2235409"/>
                    <a:ext cx="508958" cy="646273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>
                    <a:off x="6694099" y="2889849"/>
                    <a:ext cx="47416" cy="151659"/>
                  </a:xfrm>
                  <a:custGeom>
                    <a:avLst/>
                    <a:gdLst>
                      <a:gd name="connsiteX0" fmla="*/ 0 w 60385"/>
                      <a:gd name="connsiteY0" fmla="*/ 0 h 163902"/>
                      <a:gd name="connsiteX1" fmla="*/ 60385 w 60385"/>
                      <a:gd name="connsiteY1" fmla="*/ 163902 h 163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0385" h="163902">
                        <a:moveTo>
                          <a:pt x="0" y="0"/>
                        </a:moveTo>
                        <a:lnTo>
                          <a:pt x="60385" y="163902"/>
                        </a:lnTo>
                      </a:path>
                    </a:pathLst>
                  </a:custGeom>
                  <a:noFill/>
                  <a:ln w="317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7391749" y="2834357"/>
                    <a:ext cx="75841" cy="215777"/>
                  </a:xfrm>
                  <a:prstGeom prst="line">
                    <a:avLst/>
                  </a:prstGeom>
                  <a:ln w="635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Freeform 51"/>
                  <p:cNvSpPr/>
                  <p:nvPr/>
                </p:nvSpPr>
                <p:spPr>
                  <a:xfrm>
                    <a:off x="7021181" y="2907102"/>
                    <a:ext cx="432042" cy="134406"/>
                  </a:xfrm>
                  <a:custGeom>
                    <a:avLst/>
                    <a:gdLst>
                      <a:gd name="connsiteX0" fmla="*/ 0 w 474453"/>
                      <a:gd name="connsiteY0" fmla="*/ 129396 h 129396"/>
                      <a:gd name="connsiteX1" fmla="*/ 414068 w 474453"/>
                      <a:gd name="connsiteY1" fmla="*/ 51758 h 129396"/>
                      <a:gd name="connsiteX2" fmla="*/ 474453 w 474453"/>
                      <a:gd name="connsiteY2" fmla="*/ 0 h 129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4453" h="129396">
                        <a:moveTo>
                          <a:pt x="0" y="129396"/>
                        </a:moveTo>
                        <a:lnTo>
                          <a:pt x="414068" y="51758"/>
                        </a:lnTo>
                        <a:lnTo>
                          <a:pt x="474453" y="0"/>
                        </a:lnTo>
                      </a:path>
                    </a:pathLst>
                  </a:custGeom>
                  <a:noFill/>
                  <a:ln w="2540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2" name="Rectangle 41"/>
                <p:cNvSpPr/>
                <p:nvPr/>
              </p:nvSpPr>
              <p:spPr>
                <a:xfrm>
                  <a:off x="5863776" y="2488839"/>
                  <a:ext cx="97821" cy="1130061"/>
                </a:xfrm>
                <a:prstGeom prst="rect">
                  <a:avLst/>
                </a:prstGeom>
                <a:solidFill>
                  <a:srgbClr val="947B3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40" name="Straight Connector 39"/>
              <p:cNvCxnSpPr/>
              <p:nvPr/>
            </p:nvCxnSpPr>
            <p:spPr>
              <a:xfrm>
                <a:off x="483355" y="3816860"/>
                <a:ext cx="8100000" cy="0"/>
              </a:xfrm>
              <a:prstGeom prst="line">
                <a:avLst/>
              </a:prstGeom>
              <a:ln w="444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/>
            <p:cNvSpPr/>
            <p:nvPr/>
          </p:nvSpPr>
          <p:spPr>
            <a:xfrm>
              <a:off x="1619251" y="3187570"/>
              <a:ext cx="812006" cy="22721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rgbClr val="947B36"/>
                  </a:solidFill>
                  <a:latin typeface="Bell MT" panose="02020503060305020303" pitchFamily="18" charset="0"/>
                </a:rPr>
                <a:t>Salters’ School</a:t>
              </a:r>
            </a:p>
            <a:p>
              <a:pPr algn="ctr"/>
              <a:r>
                <a:rPr lang="en-GB" sz="500" dirty="0" smtClean="0">
                  <a:solidFill>
                    <a:srgbClr val="947B36"/>
                  </a:solidFill>
                  <a:latin typeface="Bell MT" panose="02020503060305020303" pitchFamily="18" charset="0"/>
                </a:rPr>
                <a:t>Supported by UYSEG</a:t>
              </a:r>
              <a:endParaRPr lang="en-GB" sz="500" dirty="0">
                <a:solidFill>
                  <a:srgbClr val="947B36"/>
                </a:solidFill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51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Noisy road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45199" y="2051276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748867" y="1449943"/>
            <a:ext cx="1737308" cy="953552"/>
          </a:xfrm>
          <a:prstGeom prst="wedgeRoundRectCallout">
            <a:avLst>
              <a:gd name="adj1" fmla="val 74479"/>
              <a:gd name="adj2" fmla="val 2639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Lily: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fence would reflect sound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6174232" y="2480550"/>
            <a:ext cx="2611766" cy="929240"/>
          </a:xfrm>
          <a:prstGeom prst="wedgeRoundRectCallout">
            <a:avLst>
              <a:gd name="adj1" fmla="val -69346"/>
              <a:gd name="adj2" fmla="val 113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Oliver: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smooth fence reflects sound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850389" y="1184703"/>
            <a:ext cx="2900088" cy="922061"/>
          </a:xfrm>
          <a:prstGeom prst="wedgeRoundRectCallout">
            <a:avLst>
              <a:gd name="adj1" fmla="val -61830"/>
              <a:gd name="adj2" fmla="val 857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Nathan: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Trees absorb more sound than bushes because they are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08775" y="2684377"/>
            <a:ext cx="2452131" cy="1126282"/>
          </a:xfrm>
          <a:prstGeom prst="wedgeRoundRectCallout">
            <a:avLst>
              <a:gd name="adj1" fmla="val 76576"/>
              <a:gd name="adj2" fmla="val -5244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Precious: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metal fence is better because it is harder than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822419" y="876310"/>
            <a:ext cx="1664053" cy="919638"/>
          </a:xfrm>
          <a:prstGeom prst="wedgeRoundRectCallout">
            <a:avLst>
              <a:gd name="adj1" fmla="val -3481"/>
              <a:gd name="adj2" fmla="val 6778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Mia: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Bushes would absorb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767993"/>
            <a:ext cx="3426136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Some students are thinking about how to reduce the noise.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38177"/>
            <a:ext cx="8748828" cy="169832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61950" indent="-361950">
              <a:lnSpc>
                <a:spcPct val="115000"/>
              </a:lnSpc>
              <a:buAutoNum type="arabicPeriod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how to reduce the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noise?</a:t>
            </a:r>
          </a:p>
          <a:p>
            <a:pPr marL="361950" indent="-361950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Explain </a:t>
            </a:r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answer</a:t>
            </a:r>
          </a:p>
          <a:p>
            <a:pPr marL="361950" indent="-36195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 do you think the other student(s)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made?</a:t>
            </a:r>
          </a:p>
          <a:p>
            <a:pPr marL="361950" indent="-361950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What </a:t>
            </a:r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 you say to them to help them to understand?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054" y="3504019"/>
            <a:ext cx="5141638" cy="79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182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Bell MT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2019-04-09T14:28:25Z</dcterms:created>
  <dcterms:modified xsi:type="dcterms:W3CDTF">2019-04-09T14:42:23Z</dcterms:modified>
</cp:coreProperties>
</file>